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305" r:id="rId6"/>
    <p:sldId id="299" r:id="rId7"/>
    <p:sldId id="306" r:id="rId8"/>
    <p:sldId id="307" r:id="rId9"/>
    <p:sldId id="308" r:id="rId10"/>
    <p:sldId id="316" r:id="rId11"/>
    <p:sldId id="311" r:id="rId12"/>
    <p:sldId id="318" r:id="rId13"/>
    <p:sldId id="319" r:id="rId14"/>
    <p:sldId id="29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8" autoAdjust="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outlineViewPr>
    <p:cViewPr>
      <p:scale>
        <a:sx n="33" d="100"/>
        <a:sy n="33" d="100"/>
      </p:scale>
      <p:origin x="0" y="-5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4/8/2024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C17E0B-EACE-122C-C9BE-698C3B30B9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3B6ED2-2555-F637-973E-89FFD3D79F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3C618A4-1E34-BE0D-CCBD-18DC7F6C75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C6BF70-4C7C-538A-C5DC-8C0C065E7B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02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7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65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ACC4FE-65F5-8FC8-71E9-9B5DECFA8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67E29F-D2CB-9F55-9F3D-A57E8CBA90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CD9099-1B9C-95EF-DC68-B391B42348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A6602-B253-17A0-9877-E03C71ACDE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92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896440-D314-7FC6-8232-DDD3DE4268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EABB719-D60C-2E6A-797E-B1B204C9D2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5E61BF-ECEF-F1F7-C457-1194713D77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9799A-5672-37BD-A557-599EDE3239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46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7D4F80-ADC6-1822-0EFF-5F9B4A603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4F7C8B-D6FC-2848-3A56-52D7A94A9A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862CCF-54D6-6FC3-440D-24E6145650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F8905D-90DC-FA3F-CB47-AD60A629E2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65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A4B6B3-4623-9216-5910-9F24E47D6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D04215E-618D-9560-ED25-4043B7BF57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164FAB7-1444-FB5D-5BF8-49CF17A4A3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421DC-FDF9-7984-58B9-C26FA11F0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14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1DACA9-C0F0-E77F-F9E4-2ED4169879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4485EFE-1A8F-D9CA-4531-1D31A3D0E7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795198-6129-0052-9261-4AF737D605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FBDA3-BDA2-0C0F-DC11-F8F1485F8C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26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B8338A-0AAC-E3E6-FB69-CCB3970FD4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EDA6F09-C081-E833-B3E1-C51B42A3A2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3412858-946F-0B69-4EA0-6FB9E5B9A3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E776E1-F690-7ACF-BD91-E563A90004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699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611D07-CF5F-9F0A-63AA-33E36301B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F75B071-8824-0334-C578-10A282AD91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CE0C23-2F3A-CCE6-7FCD-19F7CA0829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9B755-C036-2C59-2CA1-E2462E4ECC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9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</a:extLst>
          </p:cNvPr>
          <p:cNvSpPr/>
          <p:nvPr userDrawn="1"/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28168" y="1057522"/>
            <a:ext cx="5003540" cy="217343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0BC9D78-FF13-4CEB-8ECB-E64E85C5D0B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46643" y="3751119"/>
            <a:ext cx="4985065" cy="1606163"/>
          </a:xfrm>
        </p:spPr>
        <p:txBody>
          <a:bodyPr anchor="t">
            <a:noAutofit/>
          </a:bodyPr>
          <a:lstStyle>
            <a:lvl1pPr>
              <a:defRPr sz="2400" b="0"/>
            </a:lvl1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Click to add subtitle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</a:extLst>
          </p:cNvPr>
          <p:cNvSpPr/>
          <p:nvPr userDrawn="1"/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ooter Placeholder 4">
            <a:extLst>
              <a:ext uri="{FF2B5EF4-FFF2-40B4-BE49-F238E27FC236}">
                <a16:creationId xmlns:a16="http://schemas.microsoft.com/office/drawing/2014/main" id="{15A37EDE-F10B-4C4B-9572-8778C2D6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5103" y="6309360"/>
            <a:ext cx="4797504" cy="457200"/>
          </a:xfrm>
        </p:spPr>
        <p:txBody>
          <a:bodyPr/>
          <a:lstStyle/>
          <a:p>
            <a:pPr algn="l"/>
            <a:r>
              <a:rPr lang="en-US" dirty="0"/>
              <a:t>Presentation Title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Date Placeholder 35">
            <a:extLst>
              <a:ext uri="{FF2B5EF4-FFF2-40B4-BE49-F238E27FC236}">
                <a16:creationId xmlns:a16="http://schemas.microsoft.com/office/drawing/2014/main" id="{D6890A67-3C66-4F8A-B1A6-05469F40F8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E82334DA-681A-46EF-9A56-7F4C6ABE7E6A}" type="datetime1">
              <a:rPr lang="en-US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t>4/8/2024</a:t>
            </a:fld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62" name="Slide Number Placeholder 36">
            <a:extLst>
              <a:ext uri="{FF2B5EF4-FFF2-40B4-BE49-F238E27FC236}">
                <a16:creationId xmlns:a16="http://schemas.microsoft.com/office/drawing/2014/main" id="{46849723-0CBF-47CA-9477-4D42CAC7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pPr/>
              <a:t>‹#›</a:t>
            </a:fld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65" name="Picture Placeholder 64">
            <a:extLst>
              <a:ext uri="{FF2B5EF4-FFF2-40B4-BE49-F238E27FC236}">
                <a16:creationId xmlns:a16="http://schemas.microsoft.com/office/drawing/2014/main" id="{D60E3C33-714C-4528-93A6-4470C3E89AE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859936" y="-2"/>
            <a:ext cx="5332064" cy="6858002"/>
          </a:xfrm>
          <a:custGeom>
            <a:avLst/>
            <a:gdLst>
              <a:gd name="connsiteX0" fmla="*/ 0 w 5332064"/>
              <a:gd name="connsiteY0" fmla="*/ 0 h 6858002"/>
              <a:gd name="connsiteX1" fmla="*/ 5332064 w 5332064"/>
              <a:gd name="connsiteY1" fmla="*/ 0 h 6858002"/>
              <a:gd name="connsiteX2" fmla="*/ 5332064 w 5332064"/>
              <a:gd name="connsiteY2" fmla="*/ 6858002 h 6858002"/>
              <a:gd name="connsiteX3" fmla="*/ 0 w 5332064"/>
              <a:gd name="connsiteY3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064" h="6858002">
                <a:moveTo>
                  <a:pt x="0" y="0"/>
                </a:moveTo>
                <a:lnTo>
                  <a:pt x="5332064" y="0"/>
                </a:lnTo>
                <a:lnTo>
                  <a:pt x="5332064" y="6858002"/>
                </a:lnTo>
                <a:lnTo>
                  <a:pt x="0" y="6858002"/>
                </a:lnTo>
                <a:close/>
              </a:path>
            </a:pathLst>
          </a:custGeom>
        </p:spPr>
        <p:txBody>
          <a:bodyPr wrap="square" anchor="t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4258252642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2A19A957-1FB5-43F8-B325-BBD9FEF23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A5410A-92A6-4C0B-9D89-186B7DDB2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903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D8F3F22-19C9-4C61-8202-3220217D29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935" y="180644"/>
            <a:ext cx="10900146" cy="935776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A26073-23A2-4B91-A128-79AA1BE93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351619"/>
            <a:ext cx="12192000" cy="474948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D5DFA-0CEA-43F0-98EE-6C9F741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107836"/>
            <a:ext cx="4651248" cy="750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F94B471-6707-4251-8230-A51AED0767C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48934" y="1834005"/>
            <a:ext cx="4727735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D986D97-E6F1-49E8-977A-C802B4E41B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8934" y="2422380"/>
            <a:ext cx="4727735" cy="3029446"/>
          </a:xfrm>
        </p:spPr>
        <p:txBody>
          <a:bodyPr anchor="t">
            <a:noAutofit/>
          </a:bodyPr>
          <a:lstStyle>
            <a:lvl1pPr marL="283464" indent="-283464">
              <a:buFont typeface="Arial" panose="020B0604020202020204" pitchFamily="34" charset="0"/>
              <a:buChar char="•"/>
              <a:defRPr sz="1600" b="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62163C0-B07F-43E4-B17C-2E6A96553B9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5999" y="1834004"/>
            <a:ext cx="4727735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098FA6D-3C80-4FE1-B248-1CA2B6862F6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95999" y="2422380"/>
            <a:ext cx="4727735" cy="3029446"/>
          </a:xfrm>
        </p:spPr>
        <p:txBody>
          <a:bodyPr anchor="t">
            <a:noAutofit/>
          </a:bodyPr>
          <a:lstStyle>
            <a:lvl1pPr marL="283464" indent="-283464">
              <a:buFont typeface="Arial" panose="020B0604020202020204" pitchFamily="34" charset="0"/>
              <a:buChar char="•"/>
              <a:defRPr sz="1600" b="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52712D-F957-4B22-8B50-BE10410FF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6101107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29">
            <a:extLst>
              <a:ext uri="{FF2B5EF4-FFF2-40B4-BE49-F238E27FC236}">
                <a16:creationId xmlns:a16="http://schemas.microsoft.com/office/drawing/2014/main" id="{26FD74F8-42BB-4CB4-ABF1-5F149743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2917" y="6309360"/>
            <a:ext cx="3423986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Date Placeholder 28">
            <a:extLst>
              <a:ext uri="{FF2B5EF4-FFF2-40B4-BE49-F238E27FC236}">
                <a16:creationId xmlns:a16="http://schemas.microsoft.com/office/drawing/2014/main" id="{5B031752-6400-4BFB-979F-E2EE795E4B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73620" y="6309360"/>
            <a:ext cx="3411973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9E41B7-A2DB-4285-A7A5-A1084718EB55}" type="datetime1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12" name="Slide Number Placeholder 30">
            <a:extLst>
              <a:ext uri="{FF2B5EF4-FFF2-40B4-BE49-F238E27FC236}">
                <a16:creationId xmlns:a16="http://schemas.microsoft.com/office/drawing/2014/main" id="{6A5CAEAF-7DEC-4B20-8B1E-301A9D0E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B696A3-EA34-4924-9037-E330B1CB8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3798" y="6117631"/>
            <a:ext cx="64008" cy="7403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03640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725A2F16-8CE0-4F2E-933C-EFDFB1E19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C70705-E2EE-4992-AE78-FDBE1285C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903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C428A7-7771-4474-8BB4-8A6F0FEF87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935" y="180644"/>
            <a:ext cx="10900146" cy="935776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8730F6-0DF6-48BC-86CC-00BE18350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351619"/>
            <a:ext cx="12192000" cy="474948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D31104-1E19-4E17-A3FE-2B2C55134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107836"/>
            <a:ext cx="4651248" cy="750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2CEB59E-1776-4FF1-BF4D-A33B618FD59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48935" y="1834005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6B55E76-BA79-44AC-B206-DA13D60FDA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8935" y="2419555"/>
            <a:ext cx="3519028" cy="3197260"/>
          </a:xfrm>
        </p:spPr>
        <p:txBody>
          <a:bodyPr anchor="t">
            <a:normAutofit/>
          </a:bodyPr>
          <a:lstStyle>
            <a:lvl1pPr marL="283464" indent="-283464">
              <a:buFont typeface="Arial" panose="020B0604020202020204" pitchFamily="34" charset="0"/>
              <a:buChar char="•"/>
              <a:defRPr sz="1600" b="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0518C4D-71E5-4211-A191-A8ED7185DED2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336486" y="1828356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D7EF9B63-4443-4EE5-A88B-2F1FA4CC4043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336486" y="2419555"/>
            <a:ext cx="3519028" cy="3197260"/>
          </a:xfrm>
        </p:spPr>
        <p:txBody>
          <a:bodyPr anchor="t">
            <a:normAutofit/>
          </a:bodyPr>
          <a:lstStyle>
            <a:lvl1pPr marL="283464" indent="-283464">
              <a:buFont typeface="Arial" panose="020B0604020202020204" pitchFamily="34" charset="0"/>
              <a:buChar char="•"/>
              <a:defRPr sz="1600" b="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54FF8D9-50D3-4515-B896-B127F664C1E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024037" y="1834005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95B62E8-2D9A-443A-8560-D347C470389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024037" y="2419555"/>
            <a:ext cx="3519028" cy="3197260"/>
          </a:xfrm>
        </p:spPr>
        <p:txBody>
          <a:bodyPr anchor="t">
            <a:normAutofit/>
          </a:bodyPr>
          <a:lstStyle>
            <a:lvl1pPr marL="283464" indent="-283464">
              <a:buFont typeface="Arial" panose="020B0604020202020204" pitchFamily="34" charset="0"/>
              <a:buChar char="•"/>
              <a:defRPr sz="1600" b="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A7A17E-1562-4B10-9BC8-AB6B45E6B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6101107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37258C-9B58-4DC0-BC98-826A38D4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3798" y="6117631"/>
            <a:ext cx="64008" cy="7403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ooter Placeholder 29">
            <a:extLst>
              <a:ext uri="{FF2B5EF4-FFF2-40B4-BE49-F238E27FC236}">
                <a16:creationId xmlns:a16="http://schemas.microsoft.com/office/drawing/2014/main" id="{2F8E2987-7F65-44D5-B3AD-776ECF8D8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2917" y="6309360"/>
            <a:ext cx="3423986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Date Placeholder 28">
            <a:extLst>
              <a:ext uri="{FF2B5EF4-FFF2-40B4-BE49-F238E27FC236}">
                <a16:creationId xmlns:a16="http://schemas.microsoft.com/office/drawing/2014/main" id="{08BD4E48-A35B-4475-BC85-E58DA2920F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73620" y="6309360"/>
            <a:ext cx="3411973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9E41B7-A2DB-4285-A7A5-A1084718EB55}" type="datetime1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11" name="Slide Number Placeholder 30">
            <a:extLst>
              <a:ext uri="{FF2B5EF4-FFF2-40B4-BE49-F238E27FC236}">
                <a16:creationId xmlns:a16="http://schemas.microsoft.com/office/drawing/2014/main" id="{FBDAEBAB-F3AA-4DB3-96B7-6387085C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55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53C66564-535A-4715-9B27-B8AB14F77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821E99-F411-4BAB-8211-C344272A2A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77552" y="0"/>
            <a:ext cx="751444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29B7F2A-CF10-474B-91F1-7C50A7DAF8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76668" y="537381"/>
            <a:ext cx="6172412" cy="103192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F0D6D9-A64A-415F-BA44-494062CA6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21655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77B49C-9749-4042-A729-C27F58365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249324"/>
            <a:ext cx="461772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B79F49-5021-4A8F-A90A-5E08F7FB5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46655"/>
            <a:ext cx="461772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Picture Placeholder 19">
            <a:extLst>
              <a:ext uri="{FF2B5EF4-FFF2-40B4-BE49-F238E27FC236}">
                <a16:creationId xmlns:a16="http://schemas.microsoft.com/office/drawing/2014/main" id="{B6E270BA-010E-406C-8FBF-0ED0DA28D0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3"/>
            <a:ext cx="4613544" cy="2249321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6E15371C-3F24-44D7-97EB-74C12D53CB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2311339"/>
            <a:ext cx="4613544" cy="224152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5" name="Picture Placeholder 19">
            <a:extLst>
              <a:ext uri="{FF2B5EF4-FFF2-40B4-BE49-F238E27FC236}">
                <a16:creationId xmlns:a16="http://schemas.microsoft.com/office/drawing/2014/main" id="{E39E0BDE-5895-4B94-90AC-7045292B0B3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1" y="4613572"/>
            <a:ext cx="4613544" cy="224152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8823570-AC4F-4679-98CA-DC7F7B2CC10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76671" y="1735745"/>
            <a:ext cx="6172412" cy="3767496"/>
          </a:xfrm>
        </p:spPr>
        <p:txBody>
          <a:bodyPr anchor="t">
            <a:normAutofit/>
          </a:bodyPr>
          <a:lstStyle>
            <a:lvl1pPr>
              <a:buFont typeface="Arial" panose="020B0604020202020204" pitchFamily="34" charset="0"/>
              <a:buNone/>
              <a:defRPr sz="1600" b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BB6B62FA-FEDE-42B0-8B7B-24AE138EB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2917" y="6309360"/>
            <a:ext cx="3271516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E8578BE-8DB2-4FE6-B45A-2B3415CEE1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76668" y="6309360"/>
            <a:ext cx="3411973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fld id="{32546992-DEFF-4765-9FB8-C2ACF446503A}" type="datetime1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6AF7C96F-C1E5-45F5-B070-2D025E7BD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5778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3DC2F0A-1748-49AE-AF72-D6BBB4F8F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3DF7B1-E0C5-4E09-BB5C-F11EA14D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66789"/>
            <a:ext cx="6833381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678EC-E47C-4AC2-A75A-7022CECD00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622" y="1138041"/>
            <a:ext cx="4862811" cy="2019488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5" name="Picture Placeholder 21">
            <a:extLst>
              <a:ext uri="{FF2B5EF4-FFF2-40B4-BE49-F238E27FC236}">
                <a16:creationId xmlns:a16="http://schemas.microsoft.com/office/drawing/2014/main" id="{8B745891-A8DA-4640-BB3F-1693FC5AC4A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58023" y="4941"/>
            <a:ext cx="5333977" cy="3392053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Picture Placeholder 21">
            <a:extLst>
              <a:ext uri="{FF2B5EF4-FFF2-40B4-BE49-F238E27FC236}">
                <a16:creationId xmlns:a16="http://schemas.microsoft.com/office/drawing/2014/main" id="{BC2DF568-4EA5-4F79-980F-47FC90AEA1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67712" y="3461002"/>
            <a:ext cx="5728215" cy="3396997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070775" cy="2466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B6D0A-4A1F-4B59-B429-AD3FABC74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66529-F6B7-4C1C-8291-8139628DF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48456"/>
            <a:ext cx="6833382" cy="717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2245B9-34B5-4F89-8EA6-C018B9D4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814BE-76E8-43EC-9616-A1F02F053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AAA0A6-9D4B-4AA2-82F0-77E5ECF4B6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86762" y="3928342"/>
            <a:ext cx="4162319" cy="22850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4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7" name="Footer Placeholder 12">
            <a:extLst>
              <a:ext uri="{FF2B5EF4-FFF2-40B4-BE49-F238E27FC236}">
                <a16:creationId xmlns:a16="http://schemas.microsoft.com/office/drawing/2014/main" id="{8E3FFD99-95F0-47A4-8642-FB9FECE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727536-E532-4015-A178-0ABB6B09C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11">
            <a:extLst>
              <a:ext uri="{FF2B5EF4-FFF2-40B4-BE49-F238E27FC236}">
                <a16:creationId xmlns:a16="http://schemas.microsoft.com/office/drawing/2014/main" id="{22977876-C29D-4D32-9948-303465AE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730" y="6309360"/>
            <a:ext cx="2736329" cy="457200"/>
          </a:xfrm>
        </p:spPr>
        <p:txBody>
          <a:bodyPr/>
          <a:lstStyle/>
          <a:p>
            <a:fld id="{F6852FE2-76E6-44F3-971E-3B1E6B948E41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20" name="Slide Number Placeholder 15">
            <a:extLst>
              <a:ext uri="{FF2B5EF4-FFF2-40B4-BE49-F238E27FC236}">
                <a16:creationId xmlns:a16="http://schemas.microsoft.com/office/drawing/2014/main" id="{6A7BC11E-2EF0-4989-9A7E-7AB377DB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67057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F5F5DFA-1BC3-4062-9356-6145C9F7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B5D461-AEC0-477F-A77A-6227F95A8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1A041D-DE47-45FA-AC78-CC7FD0257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614254-52EF-4F58-99B1-CDA7C3922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49" y="1095508"/>
            <a:ext cx="82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D3B3ABA-0408-41EA-935D-D4F4586A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7178" y="1475399"/>
            <a:ext cx="6623040" cy="791861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0D7EF23-28EE-4115-879A-D95BBAC662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87179" y="2502047"/>
            <a:ext cx="6623039" cy="3030599"/>
          </a:xfrm>
        </p:spPr>
        <p:txBody>
          <a:bodyPr anchor="t">
            <a:normAutofit/>
          </a:bodyPr>
          <a:lstStyle>
            <a:lvl1pPr>
              <a:defRPr sz="20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4B41004-DE9E-4B19-B7DE-91782B37C8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94348" y="1085431"/>
            <a:ext cx="3997652" cy="5037857"/>
          </a:xfrm>
          <a:custGeom>
            <a:avLst/>
            <a:gdLst>
              <a:gd name="connsiteX0" fmla="*/ 0 w 3997652"/>
              <a:gd name="connsiteY0" fmla="*/ 0 h 5037857"/>
              <a:gd name="connsiteX1" fmla="*/ 3997652 w 3997652"/>
              <a:gd name="connsiteY1" fmla="*/ 0 h 5037857"/>
              <a:gd name="connsiteX2" fmla="*/ 3997652 w 3997652"/>
              <a:gd name="connsiteY2" fmla="*/ 5037857 h 5037857"/>
              <a:gd name="connsiteX3" fmla="*/ 0 w 3997652"/>
              <a:gd name="connsiteY3" fmla="*/ 5037857 h 503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97652" h="5037857">
                <a:moveTo>
                  <a:pt x="0" y="0"/>
                </a:moveTo>
                <a:lnTo>
                  <a:pt x="3997652" y="0"/>
                </a:lnTo>
                <a:lnTo>
                  <a:pt x="3997652" y="5037857"/>
                </a:lnTo>
                <a:lnTo>
                  <a:pt x="0" y="5037857"/>
                </a:lnTo>
                <a:close/>
              </a:path>
            </a:pathLst>
          </a:custGeom>
        </p:spPr>
        <p:txBody>
          <a:bodyPr wrap="square" anchor="t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7301C-2B9B-4119-9002-BD6DB2AB8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12738D-D0ED-4899-A01C-42439B5B3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6532" y="6167615"/>
            <a:ext cx="398241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D261D-45B9-40C1-8341-8B8B796E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182CF530-D736-4104-8678-850EEDF9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7178" y="6309360"/>
            <a:ext cx="662304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23953F-BF80-48E0-8282-62907D6C2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5">
            <a:extLst>
              <a:ext uri="{FF2B5EF4-FFF2-40B4-BE49-F238E27FC236}">
                <a16:creationId xmlns:a16="http://schemas.microsoft.com/office/drawing/2014/main" id="{8DEDB7CE-711E-4E43-9450-4C7BECE2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79537" y="6309360"/>
            <a:ext cx="1885598" cy="457200"/>
          </a:xfrm>
        </p:spPr>
        <p:txBody>
          <a:bodyPr/>
          <a:lstStyle/>
          <a:p>
            <a:fld id="{C7049658-B31A-4F62-9996-2FC707C5F2CD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20" name="Slide Number Placeholder 9">
            <a:extLst>
              <a:ext uri="{FF2B5EF4-FFF2-40B4-BE49-F238E27FC236}">
                <a16:creationId xmlns:a16="http://schemas.microsoft.com/office/drawing/2014/main" id="{F5D9588C-9E6B-42F6-8B42-D1838862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4837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C341663-7159-49AD-AAF3-4B3C490D8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DEFA91-CCB3-4B9E-9CFC-AA9D92073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461772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3D2425-8E71-4C9D-8737-018CE4452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21655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0F2EB12-394C-40E4-9186-CBD6635B5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77552" y="0"/>
            <a:ext cx="751444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53F9468C-8821-4670-9C7C-78E7D75861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5915" y="673308"/>
            <a:ext cx="6457717" cy="158089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6198A97B-719D-4F79-A04B-46EE272A1D9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3461004"/>
            <a:ext cx="4613547" cy="3396996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4" name="Picture Placeholder 5">
            <a:extLst>
              <a:ext uri="{FF2B5EF4-FFF2-40B4-BE49-F238E27FC236}">
                <a16:creationId xmlns:a16="http://schemas.microsoft.com/office/drawing/2014/main" id="{79E62157-5D84-47E4-9718-5408E1C7E76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613548" cy="3396994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51E6FEF-934C-427E-A65F-F501B04FC71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05918" y="2353586"/>
            <a:ext cx="6457717" cy="3767496"/>
          </a:xfrm>
        </p:spPr>
        <p:txBody>
          <a:bodyPr anchor="t">
            <a:normAutofit/>
          </a:bodyPr>
          <a:lstStyle>
            <a:lvl1pPr>
              <a:defRPr sz="1600" b="0" baseline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A12CF76-B207-465C-A494-3C57818AC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>
            <a:lvl1pPr>
              <a:defRPr>
                <a:effectLst>
                  <a:outerShdw blurRad="50800" dist="38100" dir="240000" algn="ctr" rotWithShape="0">
                    <a:schemeClr val="tx1"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9F682261-0FB4-4600-86B5-DDF27881F7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05303" y="6309360"/>
            <a:ext cx="3411973" cy="457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fld id="{07B0C15C-146D-42C9-B24A-389A27E5FC3F}" type="datetime1">
              <a:rPr lang="en-US" smtClean="0">
                <a:solidFill>
                  <a:schemeClr val="tx2"/>
                </a:solidFill>
              </a:rPr>
              <a:pPr/>
              <a:t>4/8/2024</a:t>
            </a:fld>
            <a:endParaRPr lang="en-US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632EB37A-06D5-4BC7-BC11-75B1719B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2293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7E77A60-3019-43AE-AA38-E130C04CFD8D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DBF0FB-88D2-4271-BFAF-D129CF8C2F68}"/>
              </a:ext>
            </a:extLst>
          </p:cNvPr>
          <p:cNvSpPr/>
          <p:nvPr userDrawn="1"/>
        </p:nvSpPr>
        <p:spPr>
          <a:xfrm>
            <a:off x="7547855" y="-4078"/>
            <a:ext cx="4641096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62B807B-6DFA-471C-B675-016416207F0E}"/>
              </a:ext>
            </a:extLst>
          </p:cNvPr>
          <p:cNvSpPr/>
          <p:nvPr userDrawn="1"/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555D4C0-9882-489D-AD77-A9F38B3784A6}"/>
              </a:ext>
            </a:extLst>
          </p:cNvPr>
          <p:cNvSpPr/>
          <p:nvPr userDrawn="1"/>
        </p:nvSpPr>
        <p:spPr>
          <a:xfrm>
            <a:off x="7585468" y="1095508"/>
            <a:ext cx="46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63F61843-5C9C-49E0-8A90-64085BC79F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73503" y="1709530"/>
            <a:ext cx="3754671" cy="2528515"/>
          </a:xfrm>
        </p:spPr>
        <p:txBody>
          <a:bodyPr anchor="b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z="3600" b="1" cap="none" dirty="0">
                <a:solidFill>
                  <a:schemeClr val="tx2"/>
                </a:solidFill>
              </a:rPr>
              <a:t>Click to add title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5C8BDC7-F09C-40A3-B14E-9A49781EE6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76914" y="4238046"/>
            <a:ext cx="3806919" cy="1741404"/>
          </a:xfrm>
        </p:spPr>
        <p:txBody>
          <a:bodyPr anchor="t">
            <a:normAutofit/>
          </a:bodyPr>
          <a:lstStyle>
            <a:lvl1pPr>
              <a:defRPr sz="1600" b="0"/>
            </a:lvl1pPr>
          </a:lstStyle>
          <a:p>
            <a:r>
              <a:rPr lang="en-US" sz="2000" dirty="0">
                <a:solidFill>
                  <a:schemeClr val="tx2"/>
                </a:solidFill>
              </a:rPr>
              <a:t>Click to add subtitle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47A5DB4-1ED7-4630-89AF-F1802E44EF89}"/>
              </a:ext>
            </a:extLst>
          </p:cNvPr>
          <p:cNvSpPr/>
          <p:nvPr userDrawn="1"/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5D4012-4107-490F-A369-EA7063242A98}"/>
              </a:ext>
            </a:extLst>
          </p:cNvPr>
          <p:cNvSpPr/>
          <p:nvPr userDrawn="1"/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95C79E2-9EA5-4713-B4AF-0E4572CFFA2F}"/>
              </a:ext>
            </a:extLst>
          </p:cNvPr>
          <p:cNvSpPr/>
          <p:nvPr userDrawn="1"/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74C09E2-06F0-4230-8DAD-A0DBF01F8603}"/>
              </a:ext>
            </a:extLst>
          </p:cNvPr>
          <p:cNvSpPr/>
          <p:nvPr userDrawn="1"/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Picture Placeholder 38">
            <a:extLst>
              <a:ext uri="{FF2B5EF4-FFF2-40B4-BE49-F238E27FC236}">
                <a16:creationId xmlns:a16="http://schemas.microsoft.com/office/drawing/2014/main" id="{AB2070F4-085F-4F8D-A1E8-A58E5F8F068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1095509"/>
            <a:ext cx="7519932" cy="5016892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64049053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DEBA854-A26D-41C5-9D40-DF6B49ACB136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95BFA7-EB65-4E20-A693-324FEF74D3AE}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9E9218-0397-4231-81F4-03972AB6A3DD}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1905177-1789-44BB-950A-7018653E64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1044054"/>
            <a:ext cx="10013709" cy="10303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4B8C-C655-4441-A7FF-616EF634E6E1}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9301A4-3CA9-4D0E-944E-1BE5921FA0B3}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A9C29C55-D1EC-4DD4-BA5B-11E4AB157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732061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C31C8C6B-3212-41F0-A8A1-4A6A700AFB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02168" y="6309360"/>
            <a:ext cx="2148840" cy="457200"/>
          </a:xfrm>
        </p:spPr>
        <p:txBody>
          <a:bodyPr/>
          <a:lstStyle/>
          <a:p>
            <a:fld id="{DDA8E063-DAA4-4787-8AA1-15BBB2D38CED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7357410-255F-470C-AD92-44B15997A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5124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D596D-95F4-4C5C-A0E7-86D747FE70BE}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1044054"/>
            <a:ext cx="10013709" cy="10303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47BB165-F380-48C4-B95B-C09C9189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732061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9ADD171-0134-4347-A2D8-0B9D7634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02168" y="6309360"/>
            <a:ext cx="2148840" cy="457200"/>
          </a:xfrm>
        </p:spPr>
        <p:txBody>
          <a:bodyPr/>
          <a:lstStyle/>
          <a:p>
            <a:fld id="{DDA8E063-DAA4-4787-8AA1-15BBB2D38CED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805E9B-6657-4167-BD79-CAC59C0D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6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A8A107B-E23F-4793-95B4-335240DB9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51118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7568F3C-8CA8-489A-9870-E2C458355C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4615126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4615126 w 12192000"/>
              <a:gd name="connsiteY3" fmla="*/ 6858000 h 6858000"/>
              <a:gd name="connsiteX4" fmla="*/ 0 w 12192000"/>
              <a:gd name="connsiteY4" fmla="*/ 0 h 6858000"/>
              <a:gd name="connsiteX5" fmla="*/ 4551118 w 12192000"/>
              <a:gd name="connsiteY5" fmla="*/ 0 h 6858000"/>
              <a:gd name="connsiteX6" fmla="*/ 4551118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4615126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615126" y="6858000"/>
                </a:lnTo>
                <a:close/>
                <a:moveTo>
                  <a:pt x="0" y="0"/>
                </a:moveTo>
                <a:lnTo>
                  <a:pt x="4551118" y="0"/>
                </a:lnTo>
                <a:lnTo>
                  <a:pt x="4551118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t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2C14E8-F37D-4BEA-9D62-5E707EDF0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25" y="1095508"/>
            <a:ext cx="4606535" cy="3936931"/>
          </a:xfrm>
          <a:solidFill>
            <a:schemeClr val="tx2"/>
          </a:solidFill>
        </p:spPr>
        <p:txBody>
          <a:bodyPr rIns="365760" anchor="b"/>
          <a:lstStyle>
            <a:lvl1pPr marL="365760">
              <a:lnSpc>
                <a:spcPct val="100000"/>
              </a:lnSpc>
              <a:spcBef>
                <a:spcPts val="1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784D33-9C88-49E6-8F90-05148C5496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-1726" y="5032439"/>
            <a:ext cx="4606535" cy="1079962"/>
          </a:xfrm>
          <a:solidFill>
            <a:schemeClr val="tx2"/>
          </a:solidFill>
        </p:spPr>
        <p:txBody>
          <a:bodyPr anchor="ctr"/>
          <a:lstStyle>
            <a:lvl1pPr marL="365760">
              <a:spcBef>
                <a:spcPts val="1000"/>
              </a:spcBef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CD820E0-0083-439B-A9DE-C3DEA1DEA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D8A8D931-E01B-43C0-806F-2413BF5938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C150E1EA-44FA-4D89-855F-C0B34F87238D}" type="datetime1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27" name="Slide Number Placeholder 6">
            <a:extLst>
              <a:ext uri="{FF2B5EF4-FFF2-40B4-BE49-F238E27FC236}">
                <a16:creationId xmlns:a16="http://schemas.microsoft.com/office/drawing/2014/main" id="{0F3F4E6D-F4D2-430F-A2C3-3C037D77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31588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9F91A3C-7ABB-4E5E-B04F-29DB072AE13C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EB9AABE-3FBC-4E64-8672-D073D4A3F412}"/>
              </a:ext>
            </a:extLst>
          </p:cNvPr>
          <p:cNvSpPr/>
          <p:nvPr userDrawn="1"/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FF13AE-FEBF-40A1-A799-6EB275CBBCB5}"/>
              </a:ext>
            </a:extLst>
          </p:cNvPr>
          <p:cNvSpPr/>
          <p:nvPr userDrawn="1"/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EACBDB11-07EC-4982-BBFA-8EECF50C7B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2" y="4872251"/>
            <a:ext cx="10013709" cy="10303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B21770-EBB9-4C73-BE13-26901F3CC9FB}"/>
              </a:ext>
            </a:extLst>
          </p:cNvPr>
          <p:cNvSpPr/>
          <p:nvPr userDrawn="1"/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172AFA4-5141-4F0F-B9F6-0BE3ADBED218}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41DE758B-03CF-48F8-BCBE-AD97B704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2" y="6309360"/>
            <a:ext cx="4946592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4" name="Date Placeholder 3">
            <a:extLst>
              <a:ext uri="{FF2B5EF4-FFF2-40B4-BE49-F238E27FC236}">
                <a16:creationId xmlns:a16="http://schemas.microsoft.com/office/drawing/2014/main" id="{1640606E-041A-4385-96D7-3C6E775E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02168" y="6309360"/>
            <a:ext cx="2148840" cy="457200"/>
          </a:xfrm>
        </p:spPr>
        <p:txBody>
          <a:bodyPr/>
          <a:lstStyle/>
          <a:p>
            <a:fld id="{CC5D4559-6AE3-461A-A02E-915BACCC2124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35844B60-1EF6-4A90-9030-B5043BCD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Picture Placeholder 11">
            <a:extLst>
              <a:ext uri="{FF2B5EF4-FFF2-40B4-BE49-F238E27FC236}">
                <a16:creationId xmlns:a16="http://schemas.microsoft.com/office/drawing/2014/main" id="{F0EE079C-10D4-4C0C-8F48-80E71610057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91431" y="908329"/>
            <a:ext cx="2029968" cy="202996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11">
            <a:extLst>
              <a:ext uri="{FF2B5EF4-FFF2-40B4-BE49-F238E27FC236}">
                <a16:creationId xmlns:a16="http://schemas.microsoft.com/office/drawing/2014/main" id="{EF9D7489-BAB3-49B7-B83B-9F6131DC9D6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34461" y="908329"/>
            <a:ext cx="2029968" cy="202996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1">
            <a:extLst>
              <a:ext uri="{FF2B5EF4-FFF2-40B4-BE49-F238E27FC236}">
                <a16:creationId xmlns:a16="http://schemas.microsoft.com/office/drawing/2014/main" id="{BC0EEF5C-B219-4286-B517-426EDF4EAF5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77491" y="908329"/>
            <a:ext cx="2029968" cy="202996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Picture Placeholder 11">
            <a:extLst>
              <a:ext uri="{FF2B5EF4-FFF2-40B4-BE49-F238E27FC236}">
                <a16:creationId xmlns:a16="http://schemas.microsoft.com/office/drawing/2014/main" id="{66462103-08B6-4C6F-88CC-03FF546261B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20521" y="908329"/>
            <a:ext cx="2029968" cy="202996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Text Placeholder 20">
            <a:extLst>
              <a:ext uri="{FF2B5EF4-FFF2-40B4-BE49-F238E27FC236}">
                <a16:creationId xmlns:a16="http://schemas.microsoft.com/office/drawing/2014/main" id="{278BA700-11E2-4D8A-A0C6-7CE3C00EC78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91431" y="3060803"/>
            <a:ext cx="2029968" cy="36512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966"/>
              </a:spcAft>
              <a:buNone/>
              <a:defRPr lang="en-US" sz="1800" b="1" kern="1200" spc="2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F5914669-6EB5-485E-AB8B-3A2E4F17188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91431" y="3365169"/>
            <a:ext cx="2029968" cy="27432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600" b="0" kern="1200" spc="2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8" name="Text Placeholder 20">
            <a:extLst>
              <a:ext uri="{FF2B5EF4-FFF2-40B4-BE49-F238E27FC236}">
                <a16:creationId xmlns:a16="http://schemas.microsoft.com/office/drawing/2014/main" id="{59BCC58C-2434-490A-8749-D8311B9025F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34461" y="3060803"/>
            <a:ext cx="2029968" cy="36512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966"/>
              </a:spcAft>
              <a:buNone/>
              <a:defRPr lang="en-US" sz="1800" b="1" kern="1200" spc="2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22">
            <a:extLst>
              <a:ext uri="{FF2B5EF4-FFF2-40B4-BE49-F238E27FC236}">
                <a16:creationId xmlns:a16="http://schemas.microsoft.com/office/drawing/2014/main" id="{8FD90DAF-BAFA-4B9E-A682-AD69AEC3AB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34461" y="3365169"/>
            <a:ext cx="2029968" cy="27432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72"/>
              </a:spcAft>
              <a:buNone/>
              <a:defRPr lang="en-US" sz="1600" b="0" kern="1200" spc="2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Text Placeholder 20">
            <a:extLst>
              <a:ext uri="{FF2B5EF4-FFF2-40B4-BE49-F238E27FC236}">
                <a16:creationId xmlns:a16="http://schemas.microsoft.com/office/drawing/2014/main" id="{5E3B0A9D-DD75-43E3-A689-283E65DF3F6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877491" y="3060803"/>
            <a:ext cx="2029968" cy="36512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966"/>
              </a:spcAft>
              <a:buNone/>
              <a:defRPr lang="en-US" sz="1800" b="1" kern="1200" spc="2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2">
            <a:extLst>
              <a:ext uri="{FF2B5EF4-FFF2-40B4-BE49-F238E27FC236}">
                <a16:creationId xmlns:a16="http://schemas.microsoft.com/office/drawing/2014/main" id="{EA0EDFB3-D33B-471A-B50B-93FB685241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7491" y="3365169"/>
            <a:ext cx="2029968" cy="27432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72"/>
              </a:spcAft>
              <a:buNone/>
              <a:defRPr lang="en-US" sz="1600" b="0" kern="1200" spc="2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Text Placeholder 20">
            <a:extLst>
              <a:ext uri="{FF2B5EF4-FFF2-40B4-BE49-F238E27FC236}">
                <a16:creationId xmlns:a16="http://schemas.microsoft.com/office/drawing/2014/main" id="{39A96C54-26D5-4B10-A345-F6C034F2E70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20521" y="3060803"/>
            <a:ext cx="2029968" cy="36512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966"/>
              </a:spcAft>
              <a:buNone/>
              <a:defRPr lang="en-US" sz="1800" b="1" kern="1200" spc="2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3" name="Text Placeholder 22">
            <a:extLst>
              <a:ext uri="{FF2B5EF4-FFF2-40B4-BE49-F238E27FC236}">
                <a16:creationId xmlns:a16="http://schemas.microsoft.com/office/drawing/2014/main" id="{4316B0AE-245F-4164-BF74-B514BA424C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20521" y="3365169"/>
            <a:ext cx="2029968" cy="27432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72"/>
              </a:spcAft>
              <a:buNone/>
              <a:defRPr lang="en-US" sz="1600" b="0" kern="1200" spc="2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672599757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30FB3D5A-25E2-453F-A78E-0A20BDCE80A2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796342-0E80-4F8E-9563-9F5EDFC0DDF2}"/>
              </a:ext>
            </a:extLst>
          </p:cNvPr>
          <p:cNvSpPr/>
          <p:nvPr userDrawn="1"/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9B2F5D-C3BA-453E-8F4D-97074F48C7AE}"/>
              </a:ext>
            </a:extLst>
          </p:cNvPr>
          <p:cNvSpPr/>
          <p:nvPr userDrawn="1"/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2D50E3-A27A-4AF6-928B-286E7BDB4B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2" y="4872251"/>
            <a:ext cx="10013709" cy="10303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74FDF0-F4BE-433D-86EE-9E1832D4388B}"/>
              </a:ext>
            </a:extLst>
          </p:cNvPr>
          <p:cNvSpPr/>
          <p:nvPr userDrawn="1"/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DFCD07-1301-45ED-B326-449ECFADE70D}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5DA270-E83F-4CC8-9DA6-27CA3AEC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2" y="6309360"/>
            <a:ext cx="4946592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7804587-2E59-4D83-B86E-83ADAE4FDC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02168" y="6309360"/>
            <a:ext cx="2148840" cy="457200"/>
          </a:xfrm>
        </p:spPr>
        <p:txBody>
          <a:bodyPr/>
          <a:lstStyle/>
          <a:p>
            <a:fld id="{CC5D4559-6AE3-461A-A02E-915BACCC2124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339F117-3072-4F0C-8D1D-E5DC918C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9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6671" y="6309360"/>
            <a:ext cx="454961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AE613A3-7427-4A9A-9B2A-23B005FA5F48}" type="datetime1">
              <a:rPr lang="en-US" smtClean="0"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2918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9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</p:sldLayoutIdLst>
  <p:hf hdr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itask.com/en/blog/how-to-create-an-elevator-pitch-tips-to-write-a-perfect-30-second-pitc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8168" y="1057522"/>
            <a:ext cx="5120975" cy="2173433"/>
          </a:xfrm>
        </p:spPr>
        <p:txBody>
          <a:bodyPr vert="horz" lIns="109728" tIns="109728" rIns="109728" bIns="91440" rtlCol="0" anchor="ctr">
            <a:normAutofit fontScale="90000"/>
          </a:bodyPr>
          <a:lstStyle/>
          <a:p>
            <a:r>
              <a:rPr lang="en-US" dirty="0"/>
              <a:t>Birmingham Open for business Grow stage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B0552E2-3F84-4A73-A16B-C54043C66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3639" y="3726180"/>
            <a:ext cx="4985065" cy="1606163"/>
          </a:xfrm>
        </p:spPr>
        <p:txBody>
          <a:bodyPr vert="horz" lIns="109728" tIns="109728" rIns="109728" bIns="91440" rtlCol="0" anchor="t">
            <a:normAutofit/>
          </a:bodyPr>
          <a:lstStyle/>
          <a:p>
            <a:r>
              <a:rPr lang="en-US" dirty="0"/>
              <a:t>Company Name  + Logo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87DDFC-BEB7-93A2-B78B-277DF20FC3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49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E1BEE0-32DC-A94E-3355-02FE854ECD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C74D503-24BD-A88E-40E4-1BA611D0C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3158" y="1013765"/>
            <a:ext cx="6457717" cy="1580890"/>
          </a:xfrm>
        </p:spPr>
        <p:txBody>
          <a:bodyPr/>
          <a:lstStyle/>
          <a:p>
            <a:r>
              <a:rPr lang="en-US" dirty="0"/>
              <a:t>USE OF FUNDS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1B2BD5-EA9B-E36E-7996-FF3674554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159" y="2569716"/>
            <a:ext cx="6457717" cy="3739643"/>
          </a:xfrm>
        </p:spPr>
        <p:txBody>
          <a:bodyPr>
            <a:normAutofit/>
          </a:bodyPr>
          <a:lstStyle/>
          <a:p>
            <a:pPr algn="just">
              <a:lnSpc>
                <a:spcPts val="3379"/>
              </a:lnSpc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</a:t>
            </a:r>
            <a:r>
              <a:rPr lang="en-US" sz="1600" dirty="0">
                <a:solidFill>
                  <a:srgbClr val="28272B"/>
                </a:solidFill>
                <a:latin typeface="Open Sans"/>
              </a:rPr>
              <a:t>Be as specific and realistic as you can in describing how the technical assistance or grant funding you are requesting will help you grow your business.</a:t>
            </a:r>
          </a:p>
          <a:p>
            <a:pPr algn="just">
              <a:lnSpc>
                <a:spcPts val="3379"/>
              </a:lnSpc>
            </a:pPr>
            <a:r>
              <a:rPr lang="en-US" sz="1600" dirty="0">
                <a:solidFill>
                  <a:srgbClr val="28272B"/>
                </a:solidFill>
                <a:latin typeface="Open Sans"/>
              </a:rPr>
              <a:t>Examples: Increase revenue and profits through marketing; </a:t>
            </a:r>
            <a:r>
              <a:rPr lang="en-US" dirty="0">
                <a:solidFill>
                  <a:srgbClr val="28272B"/>
                </a:solidFill>
                <a:latin typeface="Open Sans"/>
              </a:rPr>
              <a:t>attract new customers through façade improvement; streamline </a:t>
            </a:r>
            <a:r>
              <a:rPr lang="en-US">
                <a:solidFill>
                  <a:srgbClr val="28272B"/>
                </a:solidFill>
                <a:latin typeface="Open Sans"/>
              </a:rPr>
              <a:t>operations with a </a:t>
            </a:r>
            <a:r>
              <a:rPr lang="en-US" dirty="0">
                <a:solidFill>
                  <a:srgbClr val="28272B"/>
                </a:solidFill>
                <a:latin typeface="Open Sans"/>
              </a:rPr>
              <a:t>new point of sale system</a:t>
            </a:r>
            <a:endParaRPr lang="en-US" sz="1600" dirty="0">
              <a:solidFill>
                <a:srgbClr val="28272B"/>
              </a:solidFill>
              <a:latin typeface="Open Sans"/>
            </a:endParaRPr>
          </a:p>
          <a:p>
            <a:pPr algn="just">
              <a:lnSpc>
                <a:spcPts val="3379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7EF1F4C0-5F60-C65E-FA61-68328A55E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3258A05D-674F-FA6D-1F3A-954A87DA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3B214A-DE73-1DB4-16AD-FC71F36B882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B37843E-DEC5-6B24-B823-CF8A541A9AB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16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4081DB-1923-4878-AB15-AD54F35A1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622" y="1138041"/>
            <a:ext cx="4862811" cy="2019488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55816F-F516-477A-8EF2-D8CA20267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6762" y="3928342"/>
            <a:ext cx="4162319" cy="22850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1400" dirty="0"/>
              <a:t>Name</a:t>
            </a:r>
          </a:p>
          <a:p>
            <a:pPr>
              <a:lnSpc>
                <a:spcPct val="130000"/>
              </a:lnSpc>
            </a:pPr>
            <a:r>
              <a:rPr lang="en-US" sz="1400" dirty="0"/>
              <a:t>Business Name</a:t>
            </a:r>
          </a:p>
          <a:p>
            <a:pPr>
              <a:lnSpc>
                <a:spcPct val="130000"/>
              </a:lnSpc>
            </a:pPr>
            <a:r>
              <a:rPr lang="en-US" sz="1400" dirty="0"/>
              <a:t>Email Address</a:t>
            </a:r>
          </a:p>
          <a:p>
            <a:pPr>
              <a:lnSpc>
                <a:spcPct val="130000"/>
              </a:lnSpc>
            </a:pPr>
            <a:r>
              <a:rPr lang="en-US" sz="1400" dirty="0"/>
              <a:t>Phone Number</a:t>
            </a:r>
          </a:p>
        </p:txBody>
      </p:sp>
      <p:sp>
        <p:nvSpPr>
          <p:cNvPr id="34" name="Footer Placeholder 33">
            <a:extLst>
              <a:ext uri="{FF2B5EF4-FFF2-40B4-BE49-F238E27FC236}">
                <a16:creationId xmlns:a16="http://schemas.microsoft.com/office/drawing/2014/main" id="{263FD36A-B869-46D7-A4E1-FAA91F31D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6F05ADB0-C4C0-4EB9-ACD6-D5D69C07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FE5EB4-3CAE-BBAB-0277-CD9306BF01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CE3A53C-4C6B-FF4F-7201-76ED31995B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0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36B235-D027-2C7E-6A7C-32724E5BBD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C8B3D59-1880-3314-7A69-474342CF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915" y="673308"/>
            <a:ext cx="6457717" cy="1580890"/>
          </a:xfrm>
        </p:spPr>
        <p:txBody>
          <a:bodyPr/>
          <a:lstStyle/>
          <a:p>
            <a:r>
              <a:rPr lang="en-US" dirty="0"/>
              <a:t>ABOUT US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78DD707-1CEF-CFD6-6F53-37EEF658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918" y="2353586"/>
            <a:ext cx="6457717" cy="3767496"/>
          </a:xfrm>
        </p:spPr>
        <p:txBody>
          <a:bodyPr>
            <a:normAutofit/>
          </a:bodyPr>
          <a:lstStyle/>
          <a:p>
            <a:pPr algn="just">
              <a:lnSpc>
                <a:spcPts val="3379"/>
              </a:lnSpc>
            </a:pPr>
            <a:r>
              <a:rPr lang="en-US" sz="1600" dirty="0">
                <a:solidFill>
                  <a:srgbClr val="28272B"/>
                </a:solidFill>
                <a:latin typeface="Open Sans"/>
              </a:rPr>
              <a:t>This is your 30-second elevator pitch distilled down to 3-5 bullet points. Who are you? What do you do? Why is your business proposition better than your competitor’s? Use impactful statements to help paint a picture about your company and get the reviewer excited about your business. </a:t>
            </a:r>
            <a:r>
              <a:rPr lang="en-US" sz="1600" dirty="0">
                <a:solidFill>
                  <a:srgbClr val="0070C0"/>
                </a:solidFill>
                <a:latin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for more tips. </a:t>
            </a:r>
            <a:endParaRPr lang="en-US" sz="1600" dirty="0">
              <a:solidFill>
                <a:srgbClr val="0070C0"/>
              </a:solidFill>
              <a:latin typeface="Open Sans"/>
            </a:endParaRPr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0E38655F-F625-0B1D-2C02-20AF1572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0BD7AC31-4154-D44F-93F7-06B2D424C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C2AD50-FEE0-3F4C-B698-14FBD7809D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AE7786C-15A0-2602-FDBD-A360A35C528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83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EDB7E63-0AD5-451A-9802-48AB1D44E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B4F12C-9F59-1426-A8AF-D67516EA6A6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325A930-433F-17CA-F76A-F7264D2A7BF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69D770A-D8B9-4D5E-BB61-CD763E29D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7234" y="2398031"/>
            <a:ext cx="6457717" cy="3767496"/>
          </a:xfrm>
        </p:spPr>
        <p:txBody>
          <a:bodyPr>
            <a:normAutofit/>
          </a:bodyPr>
          <a:lstStyle/>
          <a:p>
            <a:r>
              <a:rPr lang="en-US" dirty="0"/>
              <a:t>Dr. A.G. Gaston famously said:“ find a problem and fill it.” </a:t>
            </a:r>
          </a:p>
          <a:p>
            <a:r>
              <a:rPr lang="en-US" dirty="0"/>
              <a:t>What is the primary problem your product or service can solve?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A0C89215-7880-40F7-A389-2C9A09EE3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CFAACA4-65B8-42F6-BCD5-C3D1E8D95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32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5F2D18-0281-131E-4063-47CFC4FB1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9A82C1-C66C-EE84-E38F-0ABCB7857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915" y="673308"/>
            <a:ext cx="6457717" cy="1580890"/>
          </a:xfrm>
        </p:spPr>
        <p:txBody>
          <a:bodyPr/>
          <a:lstStyle/>
          <a:p>
            <a:r>
              <a:rPr lang="en-US" dirty="0"/>
              <a:t>THE SOLUTION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4B0130C-CAE2-F366-5F74-86E88AAD3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918" y="2353586"/>
            <a:ext cx="6457717" cy="3767496"/>
          </a:xfrm>
        </p:spPr>
        <p:txBody>
          <a:bodyPr>
            <a:normAutofit/>
          </a:bodyPr>
          <a:lstStyle/>
          <a:p>
            <a:r>
              <a:rPr lang="en-US" dirty="0"/>
              <a:t>Successful businesses are founding on the needs of people. </a:t>
            </a:r>
          </a:p>
          <a:p>
            <a:r>
              <a:rPr lang="en-US" dirty="0"/>
              <a:t>Remember, people don’t want a shovel….they want a hole. </a:t>
            </a:r>
          </a:p>
          <a:p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F4A250B7-18BA-C012-0578-3EBBA7785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FEC8E80F-BD4E-B4F7-585A-49866B361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CA765A7-00F1-4FEE-E022-F3A784030F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D94EB-BEC8-AB74-1544-AC2541B623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0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718D89-58A9-979D-279C-48CFB66C10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31B4177-ECE3-042C-7060-830CCA7D2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915" y="673308"/>
            <a:ext cx="6457717" cy="1580890"/>
          </a:xfrm>
        </p:spPr>
        <p:txBody>
          <a:bodyPr/>
          <a:lstStyle/>
          <a:p>
            <a:r>
              <a:rPr lang="en-US" dirty="0"/>
              <a:t>OUR CUSTOMER(S)</a:t>
            </a:r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EDBABD43-EB49-3D28-744D-F879DF5FA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D463EA1-66E6-BA0F-4768-9C2199785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AAE6FA2-3E73-4B48-98DD-B75A430EBC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AA7A11-264A-4285-3FF1-0BFB7A5F487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D499DC15-9D15-15AA-FE7B-8679302A2307}"/>
              </a:ext>
            </a:extLst>
          </p:cNvPr>
          <p:cNvSpPr txBox="1">
            <a:spLocks/>
          </p:cNvSpPr>
          <p:nvPr/>
        </p:nvSpPr>
        <p:spPr>
          <a:xfrm>
            <a:off x="5001182" y="1990523"/>
            <a:ext cx="6457717" cy="3767496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8272B"/>
                </a:solidFill>
                <a:latin typeface="Open Sans"/>
              </a:rPr>
              <a:t>Who will your business serve? </a:t>
            </a:r>
          </a:p>
          <a:p>
            <a:pPr algn="just">
              <a:lnSpc>
                <a:spcPts val="3379"/>
              </a:lnSpc>
            </a:pPr>
            <a:r>
              <a:rPr lang="en-US" dirty="0">
                <a:solidFill>
                  <a:srgbClr val="28272B"/>
                </a:solidFill>
                <a:latin typeface="Open Sans"/>
              </a:rPr>
              <a:t>Who would spend the money to relieve the pain point you’ve identified? </a:t>
            </a:r>
          </a:p>
          <a:p>
            <a:pPr algn="just">
              <a:lnSpc>
                <a:spcPts val="3379"/>
              </a:lnSpc>
            </a:pPr>
            <a:r>
              <a:rPr lang="en-US" dirty="0">
                <a:solidFill>
                  <a:srgbClr val="28272B"/>
                </a:solidFill>
                <a:latin typeface="Open Sans"/>
              </a:rPr>
              <a:t>Describe  your ideal customer. Be specific. Think age, gender, income, lifestyle, etc.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6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FCA5D8-3B41-9B51-B3B3-41D4741636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ACC598B-A285-A655-B601-1F901BA7F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915" y="673308"/>
            <a:ext cx="6457717" cy="1580890"/>
          </a:xfrm>
        </p:spPr>
        <p:txBody>
          <a:bodyPr/>
          <a:lstStyle/>
          <a:p>
            <a:r>
              <a:rPr lang="en-US" dirty="0"/>
              <a:t>OUR COMPETITORS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4760FF-E245-2300-A34D-685DC1880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918" y="2353586"/>
            <a:ext cx="6457717" cy="3767496"/>
          </a:xfrm>
        </p:spPr>
        <p:txBody>
          <a:bodyPr>
            <a:normAutofit/>
          </a:bodyPr>
          <a:lstStyle/>
          <a:p>
            <a:r>
              <a:rPr lang="en-US" dirty="0"/>
              <a:t>Chances are, your prospective customer has found a way to relieve the pain point they’re facing. There’s also a chance someone else has started a business to meet that need. </a:t>
            </a:r>
            <a:r>
              <a:rPr lang="en-US" sz="1600" dirty="0">
                <a:solidFill>
                  <a:srgbClr val="28272B"/>
                </a:solidFill>
                <a:latin typeface="Open Sans"/>
              </a:rPr>
              <a:t>What other businesses out there are also trying to solve your customer’s problem? Think outside the box.</a:t>
            </a:r>
          </a:p>
          <a:p>
            <a:endParaRPr lang="en-US" sz="1600" dirty="0">
              <a:solidFill>
                <a:srgbClr val="28272B"/>
              </a:solidFill>
              <a:latin typeface="Open Sans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E1DA8EE4-7C4E-7B1E-6E24-AFEE9964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F18DE5A6-0A74-F68D-A975-9E1A1A2FE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965F964-4C81-DE89-3101-553848364E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4461B-098E-38E8-79AC-8A74A7E7BFF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09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841EE5-07AB-8AD3-1C30-FE3413AEE8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B595810-F063-49F5-AEF9-4D8E35EC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915" y="673308"/>
            <a:ext cx="6457717" cy="1580890"/>
          </a:xfrm>
        </p:spPr>
        <p:txBody>
          <a:bodyPr>
            <a:normAutofit fontScale="90000"/>
          </a:bodyPr>
          <a:lstStyle/>
          <a:p>
            <a:r>
              <a:rPr lang="en-US" dirty="0"/>
              <a:t>OUR BENEFIT | OUR WHY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E4E6A2-F454-A347-C701-D5CB8DB22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918" y="2353586"/>
            <a:ext cx="6457717" cy="3767496"/>
          </a:xfrm>
        </p:spPr>
        <p:txBody>
          <a:bodyPr>
            <a:normAutofit/>
          </a:bodyPr>
          <a:lstStyle/>
          <a:p>
            <a:r>
              <a:rPr lang="en-US" dirty="0"/>
              <a:t>People don’t buy what you do, they buy why you do it. How will your customer feel after using your product or service? Insert 3-5 bullets here that communicates the emotional connection to your brand and product.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4F89CFF2-35B8-A314-8907-1F5D8FAC7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5E9FFD4B-7EC4-EE11-8222-DF278C93B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E54E215-1B90-256E-F828-356C133B7A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E54911-55BB-09F1-9A2D-241AED03DD0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5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6BE1F9-1E92-40E7-BBB6-403E9FD5B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25DFAA9-6F8C-6BC5-F4F1-A78BF4197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915" y="673308"/>
            <a:ext cx="6457717" cy="1580890"/>
          </a:xfrm>
        </p:spPr>
        <p:txBody>
          <a:bodyPr/>
          <a:lstStyle/>
          <a:p>
            <a:r>
              <a:rPr lang="en-US" dirty="0"/>
              <a:t>OUR ADVANTAGE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42BEB1C-710B-4B35-A99C-09C937F90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918" y="2353586"/>
            <a:ext cx="6457717" cy="3767496"/>
          </a:xfrm>
        </p:spPr>
        <p:txBody>
          <a:bodyPr>
            <a:normAutofit/>
          </a:bodyPr>
          <a:lstStyle/>
          <a:p>
            <a:pPr>
              <a:lnSpc>
                <a:spcPts val="3379"/>
              </a:lnSpc>
            </a:pPr>
            <a:r>
              <a:rPr lang="en-US" dirty="0"/>
              <a:t>Why should your customer choose your product or service over the competition?</a:t>
            </a:r>
          </a:p>
          <a:p>
            <a:pPr>
              <a:lnSpc>
                <a:spcPts val="3379"/>
              </a:lnSpc>
            </a:pPr>
            <a:r>
              <a:rPr lang="en-US" dirty="0"/>
              <a:t>How is your product or service better than the competition/alternative: Price? Convenience?  Think about all the ways your product or service would make someone want to buy from you instead of someone else.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6A53B0E6-D213-ACDB-9F55-A9114AF5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096A7243-0D13-7E76-7ADD-6C56E4F20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AB81C5-49BE-4C28-1E5E-F045F91B83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A519457-6839-93C3-31EE-8E99BBE848F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61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841CE8-CCC0-615D-A72A-BC1C95AB97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F7CC70E-48E2-0864-E417-D7F5836CD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915" y="673308"/>
            <a:ext cx="6457717" cy="1580890"/>
          </a:xfrm>
        </p:spPr>
        <p:txBody>
          <a:bodyPr/>
          <a:lstStyle/>
          <a:p>
            <a:r>
              <a:rPr lang="en-US" dirty="0"/>
              <a:t>MEET OUR TEAM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5EA5CA1-1293-795D-5F6F-1DB032F99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918" y="2353586"/>
            <a:ext cx="6457717" cy="3767496"/>
          </a:xfrm>
        </p:spPr>
        <p:txBody>
          <a:bodyPr>
            <a:normAutofit/>
          </a:bodyPr>
          <a:lstStyle/>
          <a:p>
            <a:pPr>
              <a:lnSpc>
                <a:spcPts val="3379"/>
              </a:lnSpc>
            </a:pPr>
            <a:r>
              <a:rPr lang="en-US" dirty="0"/>
              <a:t>Brief bullet point bios of you/your team members. </a:t>
            </a:r>
          </a:p>
          <a:p>
            <a:pPr>
              <a:lnSpc>
                <a:spcPts val="3379"/>
              </a:lnSpc>
            </a:pPr>
            <a:r>
              <a:rPr lang="en-US" dirty="0"/>
              <a:t>What talents/experiences, does each bring to your business?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E3566261-C550-8CAC-C87F-4CC06BB7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06" y="6309360"/>
            <a:ext cx="4097030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04FB3583-DB15-4D34-007C-0C7DAD1C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85CD1B-5624-272C-E7DB-A4026A4812D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E698E75-D949-120D-9CEB-9F7224F7DEE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66856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ham Open for Business Ready Stage Pitch Deck Template" id="{CE2E1B16-C885-40DE-9E34-3D05C7939B60}" vid="{50A26C16-916E-4426-A712-15D006FC48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oji">
    <a:dk1>
      <a:sysClr val="windowText" lastClr="000000"/>
    </a:dk1>
    <a:lt1>
      <a:sysClr val="window" lastClr="FFFFFF"/>
    </a:lt1>
    <a:dk2>
      <a:srgbClr val="595460"/>
    </a:dk2>
    <a:lt2>
      <a:srgbClr val="EBEDEB"/>
    </a:lt2>
    <a:accent1>
      <a:srgbClr val="97A7B8"/>
    </a:accent1>
    <a:accent2>
      <a:srgbClr val="A5B592"/>
    </a:accent2>
    <a:accent3>
      <a:srgbClr val="CED228"/>
    </a:accent3>
    <a:accent4>
      <a:srgbClr val="D1C499"/>
    </a:accent4>
    <a:accent5>
      <a:srgbClr val="BDB3B6"/>
    </a:accent5>
    <a:accent6>
      <a:srgbClr val="C5A98D"/>
    </a:accent6>
    <a:hlink>
      <a:srgbClr val="CC9900"/>
    </a:hlink>
    <a:folHlink>
      <a:srgbClr val="96A9A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TaxCatchAll xmlns="230e9df3-be65-4c73-a93b-d1236ebd677e" xsi:nil="true"/>
    <MediaServiceKeyPoints xmlns="71af3243-3dd4-4a8d-8c0d-dd76da1f02a5" xsi:nil="true"/>
    <Background xmlns="71af3243-3dd4-4a8d-8c0d-dd76da1f02a5">false</Background>
    <ImageTagsTaxHTField xmlns="71af3243-3dd4-4a8d-8c0d-dd76da1f02a5">
      <Terms xmlns="http://schemas.microsoft.com/office/infopath/2007/PartnerControls"/>
    </ImageTagsTaxHTFiel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B374A7-2E79-4FEF-822D-2492B9AD907B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C093A0A0-A69C-47FE-9FE5-21F06181BF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2330D6-F005-4F15-8FBA-5049BFF093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Bham Open for Business Ready Stage Pitch Deck Template</Template>
  <TotalTime>6</TotalTime>
  <Words>455</Words>
  <Application>Microsoft Office PowerPoint</Application>
  <PresentationFormat>Widescreen</PresentationFormat>
  <Paragraphs>66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Meiryo</vt:lpstr>
      <vt:lpstr>Aptos Narrow</vt:lpstr>
      <vt:lpstr>Arial</vt:lpstr>
      <vt:lpstr>Calibri</vt:lpstr>
      <vt:lpstr>Corbel</vt:lpstr>
      <vt:lpstr>Open Sans</vt:lpstr>
      <vt:lpstr>ShojiVTI</vt:lpstr>
      <vt:lpstr>Birmingham Open for business Grow stage</vt:lpstr>
      <vt:lpstr>ABOUT US</vt:lpstr>
      <vt:lpstr>THE PROBLEM</vt:lpstr>
      <vt:lpstr>THE SOLUTION</vt:lpstr>
      <vt:lpstr>OUR CUSTOMER(S)</vt:lpstr>
      <vt:lpstr>OUR COMPETITORS</vt:lpstr>
      <vt:lpstr>OUR BENEFIT | OUR WHY</vt:lpstr>
      <vt:lpstr>OUR ADVANTAGE</vt:lpstr>
      <vt:lpstr>MEET OUR TEAM</vt:lpstr>
      <vt:lpstr>USE OF FUNDS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Birmingham Open for business ready stage</dc:title>
  <dc:creator>Robert Emerick</dc:creator>
  <cp:lastModifiedBy>MerrickBonner</cp:lastModifiedBy>
  <cp:revision>7</cp:revision>
  <dcterms:created xsi:type="dcterms:W3CDTF">2024-03-13T15:21:38Z</dcterms:created>
  <dcterms:modified xsi:type="dcterms:W3CDTF">2024-04-08T17:49:45Z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  <property fmtid="{D5CDD505-2E9C-101B-9397-08002B2CF9AE}" pid="5" name="_NewReviewCycle">
    <vt:lpwstr/>
  </property>
</Properties>
</file>